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084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2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258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0094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94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875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81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786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024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489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863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9673"/>
          <a:stretch/>
        </p:blipFill>
        <p:spPr>
          <a:xfrm>
            <a:off x="0" y="4783791"/>
            <a:ext cx="9144000" cy="207420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75163"/>
          <a:stretch/>
        </p:blipFill>
        <p:spPr>
          <a:xfrm>
            <a:off x="0" y="0"/>
            <a:ext cx="9144000" cy="607807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"/>
            <a:ext cx="7839635" cy="1337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Поздние яровые культуры.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Кукуруза – зерновая, кормовая, техническая культура. Гибриды и сорта. Технология возделывания.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Требование к почвам.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Просо.</a:t>
            </a:r>
            <a:r>
              <a:rPr lang="ru-RU" dirty="0" smtClean="0"/>
              <a:t> Для формирования урожая просо необходимо значительное количество питательных веществ в доступной форме, особенно фосфора, т. к. просо плохо усваивает фосфорную кислоту. Поэтому под просо надо отводить плодородные почвы, исключая избыточно известковые, щебенистые. Лучшими для него являются южные чернозёмы, каштановые и даже – слабосолонцеватые. Наиболее предпочтительны почвы с нейтральной и слабощелочной реакцией (</a:t>
            </a:r>
            <a:r>
              <a:rPr lang="ru-RU" dirty="0" err="1" smtClean="0"/>
              <a:t>рН</a:t>
            </a:r>
            <a:r>
              <a:rPr lang="ru-RU" dirty="0" smtClean="0"/>
              <a:t> 6,5-7,5).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Рис.</a:t>
            </a:r>
            <a:r>
              <a:rPr lang="ru-RU" dirty="0" smtClean="0"/>
              <a:t> </a:t>
            </a:r>
            <a:r>
              <a:rPr lang="ru-RU" dirty="0" smtClean="0"/>
              <a:t>У </a:t>
            </a:r>
            <a:r>
              <a:rPr lang="ru-RU" dirty="0" smtClean="0"/>
              <a:t>риса довольно высокая </a:t>
            </a:r>
            <a:r>
              <a:rPr lang="ru-RU" dirty="0" err="1" smtClean="0"/>
              <a:t>солевыносливость</a:t>
            </a:r>
            <a:r>
              <a:rPr lang="ru-RU" dirty="0" smtClean="0"/>
              <a:t>, он переносит почвы с концентрацией вредных солей до 0,5 %. Лучшими для риса являются наносные почвы речных долин, связанные, тяжёлые, глинистые, хорошо удерживающие воду, с высоким содержанием органического вещества. Непригодны – сильно заболоченные и лёгкие песчаные почвы. Оптимальная реакция почвенной среды для него слабокислая (</a:t>
            </a:r>
            <a:r>
              <a:rPr lang="ru-RU" dirty="0" err="1" smtClean="0"/>
              <a:t>рН</a:t>
            </a:r>
            <a:r>
              <a:rPr lang="ru-RU" dirty="0" smtClean="0"/>
              <a:t> 5-6,6).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Требования к свету.</a:t>
            </a:r>
            <a:r>
              <a:rPr lang="ru-RU" dirty="0" smtClean="0"/>
              <a:t> Все просовидные злаки светолюбивые растения короткого дня. Быстрее они зацветают при </a:t>
            </a:r>
            <a:r>
              <a:rPr lang="ru-RU" dirty="0" smtClean="0"/>
              <a:t>8-9 </a:t>
            </a:r>
            <a:r>
              <a:rPr lang="ru-RU" dirty="0" smtClean="0"/>
              <a:t>часовом дне и </a:t>
            </a:r>
            <a:r>
              <a:rPr lang="ru-RU" dirty="0" smtClean="0"/>
              <a:t>свыше 12-14 </a:t>
            </a:r>
            <a:r>
              <a:rPr lang="ru-RU" dirty="0" smtClean="0"/>
              <a:t>часов период вегетации удлиняется. Хлеба 2-ой группы особенно требовательны к освещению в первый период вегетации. Высокая засорённость и </a:t>
            </a:r>
            <a:r>
              <a:rPr lang="ru-RU" dirty="0" err="1" smtClean="0"/>
              <a:t>загущенность</a:t>
            </a:r>
            <a:r>
              <a:rPr lang="ru-RU" dirty="0" smtClean="0"/>
              <a:t> посевов приводит к резкому снижению урожайности.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Значение кукурузы в различных отраслях: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Техническая кукуруза – 15%</a:t>
            </a:r>
          </a:p>
          <a:p>
            <a:r>
              <a:rPr lang="ru-RU" dirty="0" smtClean="0"/>
              <a:t>Зерновая кукуруза – 20%</a:t>
            </a:r>
          </a:p>
          <a:p>
            <a:r>
              <a:rPr lang="ru-RU" dirty="0" smtClean="0"/>
              <a:t>Кормовая кукуруза – 60%</a:t>
            </a:r>
          </a:p>
          <a:p>
            <a:r>
              <a:rPr lang="ru-RU" dirty="0" smtClean="0"/>
              <a:t>Химический состав зерна:</a:t>
            </a:r>
          </a:p>
          <a:p>
            <a:r>
              <a:rPr lang="ru-RU" dirty="0" smtClean="0"/>
              <a:t>Белок – 9-10%</a:t>
            </a:r>
          </a:p>
          <a:p>
            <a:r>
              <a:rPr lang="ru-RU" dirty="0" smtClean="0"/>
              <a:t>Масло – 4-5%</a:t>
            </a:r>
          </a:p>
          <a:p>
            <a:r>
              <a:rPr lang="ru-RU" dirty="0" smtClean="0"/>
              <a:t>Крахмал – 68-73%</a:t>
            </a:r>
          </a:p>
          <a:p>
            <a:r>
              <a:rPr lang="ru-RU" dirty="0" smtClean="0"/>
              <a:t>Питательная ценность 338 ккал</a:t>
            </a:r>
          </a:p>
          <a:p>
            <a:r>
              <a:rPr lang="ru-RU" dirty="0" smtClean="0"/>
              <a:t>В 1 кг зерна 1,34 корм. Ед. и 78 г перевариваемого протеина</a:t>
            </a:r>
          </a:p>
          <a:p>
            <a:r>
              <a:rPr lang="ru-RU" dirty="0" smtClean="0"/>
              <a:t>В 100 кг силоса 21 корм. Ед. и 1800 г перевариваемого протеина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Биологические </a:t>
            </a:r>
            <a:r>
              <a:rPr lang="ru-RU" dirty="0" smtClean="0"/>
              <a:t>особенности: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Min t </a:t>
            </a:r>
            <a:r>
              <a:rPr lang="ru-RU" dirty="0" smtClean="0"/>
              <a:t>прорастания семян 8-10</a:t>
            </a:r>
            <a:r>
              <a:rPr lang="ru-RU" baseline="30000" dirty="0" smtClean="0"/>
              <a:t>0</a:t>
            </a:r>
            <a:r>
              <a:rPr lang="ru-RU" dirty="0" smtClean="0"/>
              <a:t>С</a:t>
            </a:r>
          </a:p>
          <a:p>
            <a:r>
              <a:rPr lang="en-US" dirty="0" err="1" smtClean="0"/>
              <a:t>Optim</a:t>
            </a:r>
            <a:r>
              <a:rPr lang="en-US" dirty="0" smtClean="0"/>
              <a:t> t </a:t>
            </a:r>
            <a:r>
              <a:rPr lang="ru-RU" dirty="0" smtClean="0"/>
              <a:t>прорастания семян 20-23</a:t>
            </a:r>
            <a:r>
              <a:rPr lang="ru-RU" baseline="30000" dirty="0" smtClean="0"/>
              <a:t>0</a:t>
            </a:r>
            <a:r>
              <a:rPr lang="ru-RU" dirty="0" smtClean="0"/>
              <a:t>С</a:t>
            </a:r>
          </a:p>
          <a:p>
            <a:r>
              <a:rPr lang="ru-RU" dirty="0" smtClean="0"/>
              <a:t>Интенсивность роста снижается при </a:t>
            </a:r>
            <a:r>
              <a:rPr lang="en-US" dirty="0" smtClean="0"/>
              <a:t>t </a:t>
            </a:r>
            <a:r>
              <a:rPr lang="ru-RU" dirty="0" smtClean="0"/>
              <a:t>14-15</a:t>
            </a:r>
            <a:r>
              <a:rPr lang="ru-RU" baseline="30000" dirty="0" smtClean="0"/>
              <a:t>0</a:t>
            </a:r>
            <a:r>
              <a:rPr lang="ru-RU" dirty="0" smtClean="0"/>
              <a:t>С, а при </a:t>
            </a:r>
            <a:r>
              <a:rPr lang="en-US" dirty="0" smtClean="0"/>
              <a:t>t </a:t>
            </a:r>
            <a:r>
              <a:rPr lang="ru-RU" dirty="0" smtClean="0"/>
              <a:t>10</a:t>
            </a:r>
            <a:r>
              <a:rPr lang="ru-RU" baseline="30000" dirty="0" smtClean="0"/>
              <a:t>0</a:t>
            </a:r>
            <a:r>
              <a:rPr lang="ru-RU" dirty="0" smtClean="0"/>
              <a:t>С рост прекращается</a:t>
            </a:r>
          </a:p>
          <a:p>
            <a:r>
              <a:rPr lang="en-US" dirty="0" smtClean="0"/>
              <a:t>t</a:t>
            </a:r>
            <a:r>
              <a:rPr lang="ru-RU" dirty="0" smtClean="0"/>
              <a:t> -3</a:t>
            </a:r>
            <a:r>
              <a:rPr lang="ru-RU" baseline="30000" dirty="0" smtClean="0"/>
              <a:t>0</a:t>
            </a:r>
            <a:r>
              <a:rPr lang="en-US" dirty="0" smtClean="0"/>
              <a:t>C </a:t>
            </a:r>
            <a:r>
              <a:rPr lang="ru-RU" dirty="0" smtClean="0"/>
              <a:t>снижает всхожесть семян, </a:t>
            </a:r>
            <a:r>
              <a:rPr lang="en-US" dirty="0" smtClean="0"/>
              <a:t>t</a:t>
            </a:r>
            <a:r>
              <a:rPr lang="ru-RU" dirty="0" smtClean="0"/>
              <a:t> -4</a:t>
            </a:r>
            <a:r>
              <a:rPr lang="ru-RU" baseline="30000" dirty="0" smtClean="0"/>
              <a:t>0</a:t>
            </a:r>
            <a:r>
              <a:rPr lang="en-US" dirty="0" smtClean="0"/>
              <a:t>C </a:t>
            </a:r>
            <a:r>
              <a:rPr lang="ru-RU" dirty="0" smtClean="0"/>
              <a:t>убивает всходы</a:t>
            </a:r>
          </a:p>
          <a:p>
            <a:r>
              <a:rPr lang="ru-RU" dirty="0" smtClean="0"/>
              <a:t>САТ 2100-2400 и 2600-3000</a:t>
            </a:r>
            <a:r>
              <a:rPr lang="ru-RU" baseline="30000" dirty="0" smtClean="0"/>
              <a:t>0</a:t>
            </a:r>
            <a:r>
              <a:rPr lang="ru-RU" dirty="0" smtClean="0"/>
              <a:t>С</a:t>
            </a:r>
          </a:p>
          <a:p>
            <a:r>
              <a:rPr lang="ru-RU" dirty="0" smtClean="0"/>
              <a:t>В период появления всходов, начала выбрасывания метелок, цветения и через 15-20 дней после цветения потребность в воде наиболее высокая.</a:t>
            </a:r>
          </a:p>
          <a:p>
            <a:r>
              <a:rPr lang="ru-RU" dirty="0" smtClean="0"/>
              <a:t>Оптимальное количество влаги 450-600 мм за сезон вегетации</a:t>
            </a:r>
          </a:p>
          <a:p>
            <a:r>
              <a:rPr lang="ru-RU" dirty="0" smtClean="0"/>
              <a:t>Для прорастания семени необходимо 44% воды от веса самого семени</a:t>
            </a:r>
          </a:p>
          <a:p>
            <a:r>
              <a:rPr lang="ru-RU" dirty="0" smtClean="0"/>
              <a:t>К почвам требовательна, произрастает на рыхлых почвах, </a:t>
            </a:r>
            <a:r>
              <a:rPr lang="en-US" dirty="0" smtClean="0"/>
              <a:t>pH </a:t>
            </a:r>
            <a:r>
              <a:rPr lang="ru-RU" dirty="0" smtClean="0"/>
              <a:t>5,5-7,0. Не любит заболоченные и засоленные почвы. Лучшие почвы: черноземы, каштановые и темно-серые.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Фазы роста и развития: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-начало и полное появление всходов</a:t>
            </a:r>
          </a:p>
          <a:p>
            <a:r>
              <a:rPr lang="ru-RU" dirty="0" smtClean="0"/>
              <a:t>-3-4  листа</a:t>
            </a:r>
          </a:p>
          <a:p>
            <a:r>
              <a:rPr lang="ru-RU" dirty="0" smtClean="0"/>
              <a:t>-5-6 листьев</a:t>
            </a:r>
          </a:p>
          <a:p>
            <a:r>
              <a:rPr lang="ru-RU" dirty="0" smtClean="0"/>
              <a:t>-10-12 листьев</a:t>
            </a:r>
          </a:p>
          <a:p>
            <a:r>
              <a:rPr lang="ru-RU" dirty="0" smtClean="0"/>
              <a:t>-цветение, оплодотворение</a:t>
            </a:r>
          </a:p>
          <a:p>
            <a:r>
              <a:rPr lang="ru-RU" dirty="0" smtClean="0"/>
              <a:t>-молочно-восковая спелость</a:t>
            </a:r>
          </a:p>
          <a:p>
            <a:r>
              <a:rPr lang="ru-RU" dirty="0" smtClean="0"/>
              <a:t>-полная спелость</a:t>
            </a:r>
          </a:p>
          <a:p>
            <a:r>
              <a:rPr lang="ru-RU" dirty="0" smtClean="0"/>
              <a:t>Период вегетации длится 75-180 </a:t>
            </a:r>
            <a:r>
              <a:rPr lang="ru-RU" dirty="0" smtClean="0"/>
              <a:t>дней</a:t>
            </a:r>
            <a:endParaRPr lang="ru-RU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Представители культуры поздних сроков спелости созревают за 3,5-4,5 месяца. Это высокорослые экземпляры (2-2,5 метра) с такими же большими початками, которых на стебле несколько. Сорта урожайные, используются для еды и переработки. Отличаются холодостойкостью. Растения крепкие, устойчивые, требовательные к теплу. Семена рекомендуют сеять при температуре от +10 градусов.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1\Desktop\Luchshie-sorta-kukuruzy-kakomu-sortu-otdat-predpochtenie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685800"/>
            <a:ext cx="6608002" cy="549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Технология возделывания.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Лучшие предшественники: зерновые колосовые, зернобобовые, рапс.</a:t>
            </a:r>
          </a:p>
          <a:p>
            <a:r>
              <a:rPr lang="ru-RU" dirty="0" smtClean="0"/>
              <a:t>Непригодны : многолетние травы, суданская трава, подсолнечник, сахарная свекла, сорго, просо.</a:t>
            </a:r>
          </a:p>
          <a:p>
            <a:r>
              <a:rPr lang="ru-RU" dirty="0" smtClean="0"/>
              <a:t>Кукуруза – хороший предшественник для озимых и яровых культур.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304800"/>
            <a:ext cx="7869891" cy="5872163"/>
          </a:xfrm>
        </p:spPr>
        <p:txBody>
          <a:bodyPr/>
          <a:lstStyle/>
          <a:p>
            <a:r>
              <a:rPr lang="ru-RU" sz="2400" dirty="0" smtClean="0"/>
              <a:t>Вынос питательных элементов на 1000 кг зернового урожая: 30,2 кг </a:t>
            </a:r>
            <a:r>
              <a:rPr lang="en-US" sz="2400" dirty="0" smtClean="0"/>
              <a:t>N, 13,3 </a:t>
            </a:r>
            <a:r>
              <a:rPr lang="ru-RU" sz="2400" dirty="0" smtClean="0"/>
              <a:t>кг </a:t>
            </a:r>
            <a:r>
              <a:rPr lang="en-US" sz="2400" dirty="0" smtClean="0"/>
              <a:t>P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5</a:t>
            </a:r>
            <a:r>
              <a:rPr lang="en-US" sz="2400" dirty="0" smtClean="0"/>
              <a:t> </a:t>
            </a:r>
            <a:r>
              <a:rPr lang="ru-RU" sz="2400" dirty="0" smtClean="0"/>
              <a:t>и 27,6 кг К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О. На тонну листостебельного материала приходится 3,3 кг, 1,2 кг и 4,2 кг соответственно. Базовые удобрения под кукурузу: </a:t>
            </a:r>
            <a:r>
              <a:rPr lang="en-US" sz="2400" dirty="0" smtClean="0"/>
              <a:t>N</a:t>
            </a:r>
            <a:r>
              <a:rPr lang="ru-RU" sz="2400" dirty="0" smtClean="0"/>
              <a:t> и оксиды</a:t>
            </a:r>
            <a:r>
              <a:rPr lang="en-US" sz="2400" dirty="0" smtClean="0"/>
              <a:t> K </a:t>
            </a:r>
            <a:r>
              <a:rPr lang="ru-RU" sz="2400" dirty="0" smtClean="0"/>
              <a:t>и </a:t>
            </a:r>
            <a:r>
              <a:rPr lang="en-US" sz="2400" dirty="0" smtClean="0"/>
              <a:t>P</a:t>
            </a:r>
            <a:r>
              <a:rPr lang="ru-RU" sz="2400" dirty="0" smtClean="0"/>
              <a:t>. Ещё активно поглощаются</a:t>
            </a:r>
            <a:r>
              <a:rPr lang="en-US" sz="2400" dirty="0" smtClean="0"/>
              <a:t> Mg</a:t>
            </a:r>
            <a:r>
              <a:rPr lang="ru-RU" sz="2400" dirty="0" smtClean="0"/>
              <a:t>,</a:t>
            </a:r>
            <a:r>
              <a:rPr lang="en-US" sz="2400" dirty="0" smtClean="0"/>
              <a:t> S</a:t>
            </a:r>
            <a:r>
              <a:rPr lang="ru-RU" sz="2400" dirty="0" smtClean="0"/>
              <a:t>,</a:t>
            </a:r>
            <a:r>
              <a:rPr lang="en-US" sz="2400" dirty="0" smtClean="0"/>
              <a:t> Ca</a:t>
            </a:r>
            <a:r>
              <a:rPr lang="ru-RU" sz="2400" dirty="0" smtClean="0"/>
              <a:t> и</a:t>
            </a:r>
            <a:r>
              <a:rPr lang="en-US" sz="2400" dirty="0" smtClean="0"/>
              <a:t> Zn</a:t>
            </a:r>
            <a:r>
              <a:rPr lang="ru-RU" sz="2400" dirty="0" smtClean="0"/>
              <a:t>.</a:t>
            </a:r>
          </a:p>
          <a:p>
            <a:pPr algn="ctr">
              <a:buNone/>
            </a:pPr>
            <a:r>
              <a:rPr lang="ru-RU" sz="2400" dirty="0" smtClean="0"/>
              <a:t>Основная обработка почвы</a:t>
            </a:r>
          </a:p>
          <a:p>
            <a:r>
              <a:rPr lang="ru-RU" sz="2400" dirty="0" smtClean="0"/>
              <a:t>Двукратное лущение стерни (6-8 см)</a:t>
            </a:r>
          </a:p>
          <a:p>
            <a:r>
              <a:rPr lang="ru-RU" sz="2400" dirty="0" smtClean="0"/>
              <a:t>Внесение удобрений</a:t>
            </a:r>
          </a:p>
          <a:p>
            <a:r>
              <a:rPr lang="ru-RU" sz="2400" dirty="0" smtClean="0"/>
              <a:t>Вспашка (25-27 см)</a:t>
            </a:r>
          </a:p>
          <a:p>
            <a:r>
              <a:rPr lang="ru-RU" sz="2400" dirty="0" smtClean="0"/>
              <a:t>Культивация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Значение поздних яровых культур.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Поздние яровые культуры относятся </a:t>
            </a:r>
            <a:r>
              <a:rPr lang="ru-RU" dirty="0" smtClean="0"/>
              <a:t>ко </a:t>
            </a:r>
            <a:r>
              <a:rPr lang="ru-RU" dirty="0" smtClean="0"/>
              <a:t>2-ой группе хлебных злаков, иначе их называют просовидными зерновыми культурами. К ним относятся кукуруза, сорго, просо, рис, гречиха. </a:t>
            </a:r>
          </a:p>
          <a:p>
            <a:r>
              <a:rPr lang="ru-RU" dirty="0" smtClean="0"/>
              <a:t>Растения </a:t>
            </a:r>
            <a:r>
              <a:rPr lang="ru-RU" dirty="0" smtClean="0"/>
              <a:t>этой группы разделяют на две подгруппы по </a:t>
            </a:r>
            <a:r>
              <a:rPr lang="ru-RU" dirty="0" err="1" smtClean="0"/>
              <a:t>высокорослости</a:t>
            </a:r>
            <a:r>
              <a:rPr lang="ru-RU" dirty="0" smtClean="0"/>
              <a:t> и особенностям возделывания:</a:t>
            </a:r>
          </a:p>
          <a:p>
            <a:r>
              <a:rPr lang="ru-RU" dirty="0" smtClean="0"/>
              <a:t>- просовидные злаки, возделываемые при сплошном и широкорядном посеве (просо, рис, чумиза);</a:t>
            </a:r>
          </a:p>
          <a:p>
            <a:r>
              <a:rPr lang="ru-RU" dirty="0" smtClean="0"/>
              <a:t>- высокостебельные злаки, при выращивании которых требуются междурядные обработки (кукуруза, сорго).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посева используют семена: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Здоровые, крупные, выровненные</a:t>
            </a:r>
          </a:p>
          <a:p>
            <a:r>
              <a:rPr lang="en-US" dirty="0" smtClean="0"/>
              <a:t>m</a:t>
            </a:r>
            <a:r>
              <a:rPr lang="ru-RU" dirty="0" smtClean="0"/>
              <a:t> 1000 семян 150-180 г</a:t>
            </a:r>
          </a:p>
          <a:p>
            <a:r>
              <a:rPr lang="ru-RU" dirty="0" smtClean="0"/>
              <a:t>Всхожесть не менее 95%</a:t>
            </a:r>
          </a:p>
          <a:p>
            <a:r>
              <a:rPr lang="ru-RU" dirty="0" smtClean="0"/>
              <a:t>Норма высева 60-65 </a:t>
            </a:r>
            <a:r>
              <a:rPr lang="ru-RU" dirty="0" err="1" smtClean="0"/>
              <a:t>тыс</a:t>
            </a:r>
            <a:r>
              <a:rPr lang="ru-RU" dirty="0" smtClean="0"/>
              <a:t> всхожих семян на 1 га </a:t>
            </a:r>
          </a:p>
          <a:p>
            <a:r>
              <a:rPr lang="ru-RU" dirty="0" smtClean="0"/>
              <a:t>Глубина посева 6-8 см </a:t>
            </a:r>
          </a:p>
          <a:p>
            <a:r>
              <a:rPr lang="ru-RU" dirty="0" smtClean="0"/>
              <a:t>Способ посева рядовой с междурядьем 30-70 см</a:t>
            </a:r>
          </a:p>
          <a:p>
            <a:r>
              <a:rPr lang="ru-RU" dirty="0" smtClean="0"/>
              <a:t>Перед посевом протравливают (</a:t>
            </a:r>
            <a:r>
              <a:rPr lang="ru-RU" dirty="0" err="1" smtClean="0"/>
              <a:t>В</a:t>
            </a:r>
            <a:r>
              <a:rPr lang="ru-RU" dirty="0" err="1" smtClean="0"/>
              <a:t>итавакс</a:t>
            </a:r>
            <a:r>
              <a:rPr lang="ru-RU" dirty="0" smtClean="0"/>
              <a:t>, ТМТД)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457200"/>
            <a:ext cx="7869891" cy="5719763"/>
          </a:xfrm>
        </p:spPr>
        <p:txBody>
          <a:bodyPr>
            <a:normAutofit/>
          </a:bodyPr>
          <a:lstStyle/>
          <a:p>
            <a:r>
              <a:rPr lang="ru-RU" dirty="0" smtClean="0"/>
              <a:t>Зерно просовидных злаков широко применяется в пищевой промышленности. В частности 20-25 % сбора зерна кукурузы в странах мира используется на продовольственные цели, около 15 % - на технические и примерно 2/3 – на </a:t>
            </a:r>
            <a:r>
              <a:rPr lang="ru-RU" dirty="0" smtClean="0"/>
              <a:t>корм.</a:t>
            </a:r>
          </a:p>
          <a:p>
            <a:r>
              <a:rPr lang="ru-RU" dirty="0" smtClean="0"/>
              <a:t>Для засушливых районов особый интерес представляет сорго. По урожайности оно превосходит кукурузу и яровой ячмень в условиях недостаточного увлажнения и при орошении. Это связано с его биологическими особенностями и в первую очередь </a:t>
            </a:r>
            <a:r>
              <a:rPr lang="ru-RU" dirty="0" err="1" smtClean="0"/>
              <a:t>отавностью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457200"/>
            <a:ext cx="7869891" cy="5719763"/>
          </a:xfrm>
        </p:spPr>
        <p:txBody>
          <a:bodyPr>
            <a:normAutofit/>
          </a:bodyPr>
          <a:lstStyle/>
          <a:p>
            <a:r>
              <a:rPr lang="ru-RU" dirty="0" smtClean="0"/>
              <a:t>Просо </a:t>
            </a:r>
            <a:r>
              <a:rPr lang="ru-RU" dirty="0" smtClean="0"/>
              <a:t>– распространённая крупяная культура, из которой получают ценную питательную крупу – пшено. Зерно проса широко используют как концентрированный корм для птицы и свиней (в 1кг содержится 0,97 к. ед.) и для приготовления солода. </a:t>
            </a:r>
            <a:endParaRPr lang="ru-RU" dirty="0" smtClean="0"/>
          </a:p>
          <a:p>
            <a:r>
              <a:rPr lang="ru-RU" dirty="0" smtClean="0"/>
              <a:t>Рис </a:t>
            </a:r>
            <a:r>
              <a:rPr lang="ru-RU" dirty="0" smtClean="0"/>
              <a:t>одна из ценнейших зерновых культур пищевого назначения. По площади посева в мире уступает только пшенице. Для стран Юго-Восточной Азии является основным продуктом питания. Основная масса зерна риса идет на производство рисовой </a:t>
            </a:r>
            <a:r>
              <a:rPr lang="ru-RU" dirty="0" smtClean="0"/>
              <a:t>крупы.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Биологические особенности поздних яровых культур</a:t>
            </a:r>
            <a:r>
              <a:rPr lang="ru-RU" b="1" i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Требования к температуре.</a:t>
            </a:r>
            <a:endParaRPr lang="ru-RU" dirty="0" smtClean="0"/>
          </a:p>
          <a:p>
            <a:r>
              <a:rPr lang="ru-RU" b="1" dirty="0" smtClean="0"/>
              <a:t>Сорго</a:t>
            </a:r>
            <a:r>
              <a:rPr lang="ru-RU" dirty="0" smtClean="0"/>
              <a:t> самое засухоустойчивое растение среди полевых культур. Хорошо переносит жару, почвенную и воздушную засухи. Это самое засухоустойчивое растение из хлебов второй группы. Семена начинают прорастать при температуре выше 10ºС и погибают при небольших кратковременных заморозках. Хорошо растёт и развивается при </a:t>
            </a:r>
            <a:r>
              <a:rPr lang="ru-RU" dirty="0" smtClean="0"/>
              <a:t>30-35ºС </a:t>
            </a:r>
            <a:r>
              <a:rPr lang="ru-RU" dirty="0" smtClean="0"/>
              <a:t>и выносит жару до 40ºС. Минимальная температура для цветения </a:t>
            </a:r>
            <a:r>
              <a:rPr lang="ru-RU" dirty="0" smtClean="0"/>
              <a:t>14-15ºС</a:t>
            </a:r>
            <a:r>
              <a:rPr lang="ru-RU" dirty="0" smtClean="0"/>
              <a:t>, для созревания </a:t>
            </a:r>
            <a:r>
              <a:rPr lang="ru-RU" dirty="0" smtClean="0"/>
              <a:t>10-12ºС</a:t>
            </a:r>
            <a:r>
              <a:rPr lang="ru-RU" dirty="0" smtClean="0"/>
              <a:t>. Сумма активных температур </a:t>
            </a:r>
            <a:r>
              <a:rPr lang="ru-RU" dirty="0" smtClean="0"/>
              <a:t>2250-2500ºС</a:t>
            </a:r>
            <a:r>
              <a:rPr lang="ru-RU" dirty="0" smtClean="0"/>
              <a:t>, а положительных – от 3000 до 5000ºС.</a:t>
            </a:r>
          </a:p>
          <a:p>
            <a:r>
              <a:rPr lang="ru-RU" dirty="0" smtClean="0"/>
              <a:t>Вегетационный период </a:t>
            </a:r>
            <a:r>
              <a:rPr lang="ru-RU" dirty="0" smtClean="0"/>
              <a:t>110-130 </a:t>
            </a:r>
            <a:r>
              <a:rPr lang="ru-RU" dirty="0" smtClean="0"/>
              <a:t>дней.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459" y="381000"/>
            <a:ext cx="7869891" cy="579596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Просо</a:t>
            </a:r>
            <a:r>
              <a:rPr lang="ru-RU" dirty="0" smtClean="0"/>
              <a:t>. Прорастание семян начинается при температуре </a:t>
            </a:r>
            <a:r>
              <a:rPr lang="ru-RU" dirty="0" smtClean="0"/>
              <a:t>8-10ºС</a:t>
            </a:r>
            <a:r>
              <a:rPr lang="ru-RU" dirty="0" smtClean="0"/>
              <a:t>, оптимальная температура для прорастания </a:t>
            </a:r>
            <a:r>
              <a:rPr lang="ru-RU" dirty="0" smtClean="0"/>
              <a:t>25-30ºС</a:t>
            </a:r>
            <a:r>
              <a:rPr lang="ru-RU" dirty="0" smtClean="0"/>
              <a:t>. Просо очень чувствительно к пониженным температурам. Весенние заморозки </a:t>
            </a:r>
            <a:r>
              <a:rPr lang="ru-RU" dirty="0" smtClean="0"/>
              <a:t>-3-4ºС </a:t>
            </a:r>
            <a:r>
              <a:rPr lang="ru-RU" dirty="0" smtClean="0"/>
              <a:t>приводят к полной гибели всходов. Благоприятная температура для роста и развития </a:t>
            </a:r>
            <a:r>
              <a:rPr lang="ru-RU" dirty="0" smtClean="0"/>
              <a:t>18-23ºС.</a:t>
            </a:r>
            <a:endParaRPr lang="ru-RU" dirty="0" smtClean="0"/>
          </a:p>
          <a:p>
            <a:r>
              <a:rPr lang="ru-RU" dirty="0" smtClean="0"/>
              <a:t>Сумма активных температур1800…2100ºС.</a:t>
            </a:r>
          </a:p>
          <a:p>
            <a:r>
              <a:rPr lang="ru-RU" dirty="0" smtClean="0"/>
              <a:t>Надо отметить, что просо имеет короткий вегетационный период – </a:t>
            </a:r>
            <a:r>
              <a:rPr lang="ru-RU" dirty="0" smtClean="0"/>
              <a:t>60-115 </a:t>
            </a:r>
            <a:r>
              <a:rPr lang="ru-RU" dirty="0" smtClean="0"/>
              <a:t>дней.</a:t>
            </a:r>
          </a:p>
          <a:p>
            <a:r>
              <a:rPr lang="ru-RU" b="1" dirty="0" smtClean="0"/>
              <a:t>Рис.</a:t>
            </a:r>
            <a:r>
              <a:rPr lang="ru-RU" dirty="0" smtClean="0"/>
              <a:t> Это очень теплолюбивое растение. Семена прорастают при температуре </a:t>
            </a:r>
            <a:r>
              <a:rPr lang="ru-RU" dirty="0" smtClean="0"/>
              <a:t>11-12ºС</a:t>
            </a:r>
            <a:r>
              <a:rPr lang="ru-RU" dirty="0" smtClean="0"/>
              <a:t>, а всходы появляются при </a:t>
            </a:r>
            <a:r>
              <a:rPr lang="ru-RU" dirty="0" smtClean="0"/>
              <a:t>14-15ºС </a:t>
            </a:r>
            <a:r>
              <a:rPr lang="ru-RU" dirty="0" smtClean="0"/>
              <a:t>почвы и воды. Заморозки </a:t>
            </a:r>
            <a:r>
              <a:rPr lang="ru-RU" dirty="0" smtClean="0"/>
              <a:t>опасны </a:t>
            </a:r>
            <a:r>
              <a:rPr lang="ru-RU" dirty="0" smtClean="0"/>
              <a:t>для риса, а -1ºС губительны. Минимальная температура в фазе кущения </a:t>
            </a:r>
            <a:r>
              <a:rPr lang="ru-RU" dirty="0" smtClean="0"/>
              <a:t>15-18ºС</a:t>
            </a:r>
            <a:r>
              <a:rPr lang="ru-RU" dirty="0" smtClean="0"/>
              <a:t>, цветения – </a:t>
            </a:r>
            <a:r>
              <a:rPr lang="ru-RU" dirty="0" smtClean="0"/>
              <a:t>18-20ºС</a:t>
            </a:r>
            <a:r>
              <a:rPr lang="ru-RU" dirty="0" smtClean="0"/>
              <a:t>, начале созревания зерна – </a:t>
            </a:r>
            <a:r>
              <a:rPr lang="ru-RU" dirty="0" smtClean="0"/>
              <a:t>19-25ºС</a:t>
            </a:r>
            <a:r>
              <a:rPr lang="ru-RU" dirty="0" smtClean="0"/>
              <a:t>. Оптимальная температура для роста и развития </a:t>
            </a:r>
            <a:r>
              <a:rPr lang="ru-RU" dirty="0" smtClean="0"/>
              <a:t>25-30ºС</a:t>
            </a:r>
            <a:r>
              <a:rPr lang="ru-RU" dirty="0" smtClean="0"/>
              <a:t>, а максимальная - 40ºС.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 </a:t>
            </a:r>
            <a:r>
              <a:rPr lang="ru-RU" b="1" dirty="0" smtClean="0"/>
              <a:t>Требования </a:t>
            </a:r>
            <a:r>
              <a:rPr lang="ru-RU" b="1" dirty="0" smtClean="0"/>
              <a:t>к влаге.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Сорго</a:t>
            </a:r>
            <a:r>
              <a:rPr lang="ru-RU" dirty="0" smtClean="0"/>
              <a:t> не требовательно к условиям увлажнения. Оно даёт удовлетворительные урожаи без орошения у самых границ полупустыни. Для прорастания семян требуется всего 35 % влаги от массы семени. Сорго способно переносить длительные засушливые периоды и является самым засухоустойчивым </a:t>
            </a:r>
            <a:r>
              <a:rPr lang="ru-RU" dirty="0" smtClean="0"/>
              <a:t>растением. Очень </a:t>
            </a:r>
            <a:r>
              <a:rPr lang="ru-RU" dirty="0" smtClean="0"/>
              <a:t>важно наличие влаги в почве во время прорастания семян. В фазы кущения и образования стебля сорго способно переносить недостаток влаги, приостанавливая рост.</a:t>
            </a:r>
          </a:p>
          <a:p>
            <a:r>
              <a:rPr lang="ru-RU" dirty="0" err="1" smtClean="0"/>
              <a:t>Транспирационный</a:t>
            </a:r>
            <a:r>
              <a:rPr lang="ru-RU" dirty="0" smtClean="0"/>
              <a:t> коэффициент – 300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Просо.</a:t>
            </a:r>
            <a:r>
              <a:rPr lang="ru-RU" dirty="0" smtClean="0"/>
              <a:t> К влаге просо менее требовательно, чем другие культуры. Для прорастания зерна ему требуется всего 25 % влаги от собственной массы. </a:t>
            </a:r>
            <a:r>
              <a:rPr lang="ru-RU" dirty="0" smtClean="0"/>
              <a:t>Наибольшая </a:t>
            </a:r>
            <a:r>
              <a:rPr lang="ru-RU" dirty="0" smtClean="0"/>
              <a:t>потребность в воде у проса в период - от выхода в трубку до </a:t>
            </a:r>
            <a:r>
              <a:rPr lang="ru-RU" dirty="0" err="1" smtClean="0"/>
              <a:t>выметывания</a:t>
            </a:r>
            <a:r>
              <a:rPr lang="ru-RU" dirty="0" smtClean="0"/>
              <a:t>. Несмотря </a:t>
            </a:r>
            <a:r>
              <a:rPr lang="ru-RU" dirty="0" smtClean="0"/>
              <a:t>на высокую засухоустойчивость, эта культура хорошо отзывается на орошение.</a:t>
            </a:r>
          </a:p>
          <a:p>
            <a:r>
              <a:rPr lang="ru-RU" dirty="0" err="1" smtClean="0"/>
              <a:t>Транспирационный</a:t>
            </a:r>
            <a:r>
              <a:rPr lang="ru-RU" dirty="0" smtClean="0"/>
              <a:t> коэффициент – 250.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Рис.</a:t>
            </a:r>
            <a:r>
              <a:rPr lang="ru-RU" dirty="0" smtClean="0"/>
              <a:t> В отличие от других просовидных культур рис очень требователен к воде и даже способен выдерживать затопление. </a:t>
            </a:r>
            <a:r>
              <a:rPr lang="ru-RU" dirty="0" smtClean="0"/>
              <a:t>Вода </a:t>
            </a:r>
            <a:r>
              <a:rPr lang="ru-RU" dirty="0" smtClean="0"/>
              <a:t>при затоплении выполняет следующие функции:</a:t>
            </a:r>
          </a:p>
          <a:p>
            <a:r>
              <a:rPr lang="ru-RU" dirty="0" smtClean="0"/>
              <a:t>-  возмещает потребность в воде;</a:t>
            </a:r>
          </a:p>
          <a:p>
            <a:r>
              <a:rPr lang="ru-RU" dirty="0" smtClean="0"/>
              <a:t>-  сохраняет и поддерживает постоянную температуру во время вегетации;</a:t>
            </a:r>
          </a:p>
          <a:p>
            <a:r>
              <a:rPr lang="ru-RU" dirty="0" smtClean="0"/>
              <a:t>-  подавляет рост и развитие сорняков.</a:t>
            </a:r>
          </a:p>
          <a:p>
            <a:r>
              <a:rPr lang="ru-RU" dirty="0" err="1" smtClean="0"/>
              <a:t>Транспирационный</a:t>
            </a:r>
            <a:r>
              <a:rPr lang="ru-RU" dirty="0" smtClean="0"/>
              <a:t> коэффициент – 800.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9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Тема19</Template>
  <TotalTime>28</TotalTime>
  <Words>778</Words>
  <PresentationFormat>Экран (4:3)</PresentationFormat>
  <Paragraphs>82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Тема19</vt:lpstr>
      <vt:lpstr>Поздние яровые культуры.</vt:lpstr>
      <vt:lpstr>Значение поздних яровых культур.</vt:lpstr>
      <vt:lpstr>Слайд 3</vt:lpstr>
      <vt:lpstr>Слайд 4</vt:lpstr>
      <vt:lpstr>Биологические особенности поздних яровых культур.</vt:lpstr>
      <vt:lpstr>Слайд 6</vt:lpstr>
      <vt:lpstr> Требования к влаге.</vt:lpstr>
      <vt:lpstr>Слайд 8</vt:lpstr>
      <vt:lpstr>Слайд 9</vt:lpstr>
      <vt:lpstr>Требование к почвам.</vt:lpstr>
      <vt:lpstr>Слайд 11</vt:lpstr>
      <vt:lpstr>Слайд 12</vt:lpstr>
      <vt:lpstr>Значение кукурузы в различных отраслях:</vt:lpstr>
      <vt:lpstr>Биологические особенности:</vt:lpstr>
      <vt:lpstr>Фазы роста и развития:</vt:lpstr>
      <vt:lpstr>Слайд 16</vt:lpstr>
      <vt:lpstr>Слайд 17</vt:lpstr>
      <vt:lpstr>Технология возделывания.</vt:lpstr>
      <vt:lpstr>Слайд 19</vt:lpstr>
      <vt:lpstr>Для посева используют семена: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Поздние яровые культуры.</dc:title>
  <dc:creator>Azamatpolitsu</dc:creator>
  <cp:lastModifiedBy>1</cp:lastModifiedBy>
  <cp:revision>4</cp:revision>
  <dcterms:created xsi:type="dcterms:W3CDTF">2022-09-22T19:14:18Z</dcterms:created>
  <dcterms:modified xsi:type="dcterms:W3CDTF">2022-09-22T19:53:53Z</dcterms:modified>
</cp:coreProperties>
</file>